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5" r:id="rId3"/>
    <p:sldId id="257" r:id="rId4"/>
    <p:sldId id="258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0A91D03-DE7D-4926-9668-B79962549BA2}">
          <p14:sldIdLst>
            <p14:sldId id="256"/>
            <p14:sldId id="265"/>
            <p14:sldId id="257"/>
            <p14:sldId id="258"/>
            <p14:sldId id="259"/>
            <p14:sldId id="260"/>
            <p14:sldId id="261"/>
            <p14:sldId id="262"/>
            <p14:sldId id="266"/>
            <p14:sldId id="263"/>
            <p14:sldId id="264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360B-305F-495C-BB19-DF0D0E48E0A9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DDFBB-DC1B-435E-BC5C-521A362A55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01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C1AE6-B130-464A-A891-AF4AC455028A}" type="datetimeFigureOut">
              <a:rPr lang="ru-RU" smtClean="0"/>
              <a:pPr/>
              <a:t>11.09.2016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642A-9171-4E47-A476-B4D90DC27A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84976" cy="6858000"/>
          </a:xfrm>
        </p:spPr>
        <p:txBody>
          <a:bodyPr anchor="t"/>
          <a:lstStyle/>
          <a:p>
            <a:pPr algn="ctr"/>
            <a:r>
              <a:rPr lang="ru-RU" sz="2800" b="1" dirty="0" smtClean="0">
                <a:solidFill>
                  <a:schemeClr val="tx2">
                    <a:lumMod val="90000"/>
                  </a:schemeClr>
                </a:solidFill>
              </a:rPr>
              <a:t>ГБУЗ «Оренбургская областная клиническая больница»</a:t>
            </a:r>
            <a:r>
              <a:rPr lang="ru-RU" sz="5500" b="1" dirty="0" smtClean="0">
                <a:solidFill>
                  <a:srgbClr val="92D050"/>
                </a:solidFill>
              </a:rPr>
              <a:t/>
            </a:r>
            <a:br>
              <a:rPr lang="ru-RU" sz="5500" b="1" dirty="0" smtClean="0">
                <a:solidFill>
                  <a:srgbClr val="92D050"/>
                </a:solidFill>
              </a:rPr>
            </a:br>
            <a:r>
              <a:rPr lang="ru-RU" sz="5500" b="1" dirty="0" smtClean="0">
                <a:solidFill>
                  <a:srgbClr val="92D050"/>
                </a:solidFill>
              </a:rPr>
              <a:t/>
            </a:r>
            <a:br>
              <a:rPr lang="ru-RU" sz="5500" b="1" dirty="0" smtClean="0">
                <a:solidFill>
                  <a:srgbClr val="92D050"/>
                </a:solidFill>
              </a:rPr>
            </a:br>
            <a:r>
              <a:rPr lang="ru-RU" sz="4400" b="1" i="1" dirty="0" err="1" smtClean="0">
                <a:solidFill>
                  <a:srgbClr val="92D050"/>
                </a:solidFill>
              </a:rPr>
              <a:t>Интраоперационная</a:t>
            </a:r>
            <a:r>
              <a:rPr lang="ru-RU" sz="4400" b="1" i="1" dirty="0" smtClean="0">
                <a:solidFill>
                  <a:srgbClr val="92D050"/>
                </a:solidFill>
              </a:rPr>
              <a:t> профилактика миграции силиконового масла в переднюю камеру</a:t>
            </a:r>
            <a:br>
              <a:rPr lang="ru-RU" sz="4400" b="1" i="1" dirty="0" smtClean="0">
                <a:solidFill>
                  <a:srgbClr val="92D050"/>
                </a:solidFill>
              </a:rPr>
            </a:br>
            <a:r>
              <a:rPr lang="ru-RU" sz="4400" b="1" i="1" dirty="0">
                <a:solidFill>
                  <a:srgbClr val="92D050"/>
                </a:solidFill>
              </a:rPr>
              <a:t/>
            </a:r>
            <a:br>
              <a:rPr lang="ru-RU" sz="4400" b="1" i="1" dirty="0">
                <a:solidFill>
                  <a:srgbClr val="92D050"/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(С. В. Дегтярёва, А. А. Кравченко, </a:t>
            </a:r>
            <a:b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Д. И. </a:t>
            </a:r>
            <a:r>
              <a:rPr lang="ru-RU" sz="2800" b="1" i="1" dirty="0" err="1" smtClean="0">
                <a:solidFill>
                  <a:schemeClr val="tx2">
                    <a:lumMod val="90000"/>
                  </a:schemeClr>
                </a:solidFill>
              </a:rPr>
              <a:t>Усков</a:t>
            </a: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, И. В. </a:t>
            </a:r>
            <a:r>
              <a:rPr lang="ru-RU" sz="2800" b="1" i="1" dirty="0" err="1" smtClean="0">
                <a:solidFill>
                  <a:schemeClr val="tx2">
                    <a:lumMod val="90000"/>
                  </a:schemeClr>
                </a:solidFill>
              </a:rPr>
              <a:t>Ласькова</a:t>
            </a:r>
            <a:r>
              <a:rPr lang="ru-RU" sz="2800" b="1" i="1" dirty="0" smtClean="0">
                <a:solidFill>
                  <a:schemeClr val="tx2">
                    <a:lumMod val="90000"/>
                  </a:schemeClr>
                </a:solidFill>
              </a:rPr>
              <a:t>)</a:t>
            </a:r>
            <a:endParaRPr lang="ru-RU" sz="4800" b="1" i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36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4282" y="1176624"/>
            <a:ext cx="7125112" cy="4051437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Разница в удельном весе между силиконовым маслом и физиологическим раствором приводит к избыточному давлению на капсульный мешок со стороны стекловидной камеры и смещению </a:t>
            </a:r>
            <a:r>
              <a:rPr lang="ru-RU" sz="2800" dirty="0" err="1" smtClean="0">
                <a:solidFill>
                  <a:schemeClr val="tx2">
                    <a:lumMod val="90000"/>
                  </a:schemeClr>
                </a:solidFill>
              </a:rPr>
              <a:t>иридохрусталиковой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 диафрагмы  кпереди, что может затруднять выполнение </a:t>
            </a:r>
            <a:r>
              <a:rPr lang="ru-RU" sz="2800" dirty="0" err="1" smtClean="0">
                <a:solidFill>
                  <a:schemeClr val="tx2">
                    <a:lumMod val="90000"/>
                  </a:schemeClr>
                </a:solidFill>
              </a:rPr>
              <a:t>факоэмульсификации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 и «выход» силиконового масла в переднюю камеру. </a:t>
            </a:r>
            <a:endParaRPr lang="ru-RU" sz="2800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2630" y="0"/>
            <a:ext cx="712628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9095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008" y="404664"/>
            <a:ext cx="8928992" cy="6453336"/>
          </a:xfrm>
        </p:spPr>
        <p:txBody>
          <a:bodyPr anchor="t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Снижение тампонирующего эффекта в стекловидной камере. </a:t>
            </a:r>
          </a:p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Рефракционные нарушения.</a:t>
            </a:r>
          </a:p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Развитие вторичной глаукомы.</a:t>
            </a:r>
          </a:p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Дистрофия роговицы.</a:t>
            </a:r>
          </a:p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Технические трудности при манипуляциях в передней камере.</a:t>
            </a:r>
          </a:p>
          <a:p>
            <a:pPr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Увеличение площади повреждения задней капсулы.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(Захаров В. Д., 2003 г., </a:t>
            </a:r>
            <a:r>
              <a:rPr lang="ru-RU" sz="2800" dirty="0" err="1" smtClean="0">
                <a:solidFill>
                  <a:schemeClr val="tx2">
                    <a:lumMod val="90000"/>
                  </a:schemeClr>
                </a:solidFill>
              </a:rPr>
              <a:t>Казайкин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В. Н., 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   2009 </a:t>
            </a: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г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., </a:t>
            </a:r>
            <a:r>
              <a:rPr lang="ru-RU" sz="2800" dirty="0">
                <a:solidFill>
                  <a:schemeClr val="tx2">
                    <a:lumMod val="90000"/>
                  </a:schemeClr>
                </a:solidFill>
              </a:rPr>
              <a:t>В. Д. Захаров, А. Н. Бессарабов, Н. Е. Костина, Д. Г. </a:t>
            </a:r>
            <a:r>
              <a:rPr lang="ru-RU" sz="2800" dirty="0" err="1" smtClean="0">
                <a:solidFill>
                  <a:schemeClr val="tx2">
                    <a:lumMod val="90000"/>
                  </a:schemeClr>
                </a:solidFill>
              </a:rPr>
              <a:t>Узунян</a:t>
            </a:r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, 2008 г.)</a:t>
            </a:r>
            <a:endParaRPr lang="ru-RU" sz="3600" dirty="0">
              <a:solidFill>
                <a:schemeClr val="tx2">
                  <a:lumMod val="90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40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59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92D050"/>
                </a:solidFill>
              </a:rPr>
              <a:t>Цель работы</a:t>
            </a:r>
            <a:endParaRPr lang="ru-RU" sz="54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 smtClean="0"/>
              <a:t>Изучить эффективность предложенного метода профилактики миграции силиконового масла в переднюю камеру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427514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447"/>
            <a:ext cx="7125113" cy="924475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92D050"/>
                </a:solidFill>
              </a:rPr>
              <a:t>Выводы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7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Миграция силиконового масла из стекловидной камеры увеличивает риск развития как </a:t>
            </a:r>
            <a:r>
              <a:rPr lang="ru-RU" sz="3200" dirty="0" err="1" smtClean="0"/>
              <a:t>интра</a:t>
            </a:r>
            <a:r>
              <a:rPr lang="ru-RU" sz="3200" dirty="0" smtClean="0"/>
              <a:t>- так и послеоперационных осложнений. </a:t>
            </a:r>
          </a:p>
          <a:p>
            <a:pPr marL="0" indent="0">
              <a:buNone/>
            </a:pPr>
            <a:r>
              <a:rPr lang="ru-RU" sz="3200" dirty="0" smtClean="0"/>
              <a:t>2. Предложенный  метод профилактики позволяет минимизировать технические трудности при работе в передней камере глазного яблока и сократить процент послеоперационных осложнений.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784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4189</TotalTime>
  <Words>178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Summer</vt:lpstr>
      <vt:lpstr>ГБУЗ «Оренбургская областная клиническая больница»  Интраоперационная профилактика миграции силиконового масла в переднюю камеру  (С. В. Дегтярёва, А. А. Кравченко,  Д. И. Усков, И. В. Ласькова)</vt:lpstr>
      <vt:lpstr>Слайд 2</vt:lpstr>
      <vt:lpstr>Слайд 3</vt:lpstr>
      <vt:lpstr>Цель работы</vt:lpstr>
      <vt:lpstr>Выводы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Интраоперационная профилактика миграции силиконового масла в переднюю камеру</dc:title>
  <dc:creator>User</dc:creator>
  <cp:lastModifiedBy>Борис Арцахский</cp:lastModifiedBy>
  <cp:revision>26</cp:revision>
  <dcterms:created xsi:type="dcterms:W3CDTF">2016-08-30T19:53:20Z</dcterms:created>
  <dcterms:modified xsi:type="dcterms:W3CDTF">2016-09-11T17:28:18Z</dcterms:modified>
</cp:coreProperties>
</file>